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jpeg"/>
  <Default Extension="rels" ContentType="application/vnd.openxmlformats-package.relationships+xml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A10"/>
    <a:srgbClr val="41D2E4"/>
    <a:srgbClr val="18B0F1"/>
    <a:srgbClr val="F10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>
        <p:scale>
          <a:sx n="112" d="100"/>
          <a:sy n="112" d="100"/>
        </p:scale>
        <p:origin x="-1544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667B1-F1BF-884B-B124-2AC80344EFB4}" type="datetimeFigureOut">
              <a:rPr lang="nl-NL" smtClean="0"/>
              <a:t>23-02-16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9B825-37BB-1A4E-8063-003244ED88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9423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9B825-37BB-1A4E-8063-003244ED88D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13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4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2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4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25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0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8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8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8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8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72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2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22-02-16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77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5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2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 descr="Schermafbeelding 2016-02-20 om 17.41.3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6417" r="6092" b="-2501"/>
          <a:stretch/>
        </p:blipFill>
        <p:spPr>
          <a:xfrm>
            <a:off x="-809531" y="-455656"/>
            <a:ext cx="10148086" cy="7615571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0" y="1068596"/>
            <a:ext cx="60443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600" dirty="0" err="1">
                <a:solidFill>
                  <a:schemeClr val="bg1"/>
                </a:solidFill>
                <a:latin typeface="Code Light"/>
                <a:cs typeface="Code Light"/>
              </a:rPr>
              <a:t>Science</a:t>
            </a:r>
            <a:r>
              <a:rPr lang="nl-NL" sz="6600" dirty="0">
                <a:solidFill>
                  <a:schemeClr val="bg1"/>
                </a:solidFill>
                <a:latin typeface="Code Light"/>
                <a:cs typeface="Code Light"/>
              </a:rPr>
              <a:t> Of </a:t>
            </a:r>
            <a:r>
              <a:rPr lang="nl-NL" sz="6600" dirty="0" err="1" smtClean="0">
                <a:solidFill>
                  <a:schemeClr val="bg1"/>
                </a:solidFill>
                <a:latin typeface="Code Light"/>
                <a:cs typeface="Code Light"/>
              </a:rPr>
              <a:t>Persuasion</a:t>
            </a:r>
            <a:endParaRPr lang="nl-NL" sz="6600" dirty="0">
              <a:solidFill>
                <a:srgbClr val="41D2E4"/>
              </a:solidFill>
              <a:latin typeface="Code Light"/>
              <a:cs typeface="Code Light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4656230" y="2539467"/>
            <a:ext cx="468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 smtClean="0">
                <a:solidFill>
                  <a:srgbClr val="18B0F1"/>
                </a:solidFill>
                <a:latin typeface="Code Light"/>
                <a:cs typeface="Code Light"/>
              </a:rPr>
              <a:t>applied</a:t>
            </a:r>
            <a:r>
              <a:rPr lang="nl-NL" sz="2800" dirty="0" smtClean="0">
                <a:solidFill>
                  <a:srgbClr val="18B0F1"/>
                </a:solidFill>
                <a:latin typeface="Code Light"/>
                <a:cs typeface="Code Light"/>
              </a:rPr>
              <a:t> </a:t>
            </a:r>
            <a:r>
              <a:rPr lang="nl-NL" sz="2800" dirty="0" err="1">
                <a:solidFill>
                  <a:srgbClr val="18B0F1"/>
                </a:solidFill>
                <a:latin typeface="Code Light"/>
                <a:cs typeface="Code Light"/>
              </a:rPr>
              <a:t>to</a:t>
            </a:r>
            <a:r>
              <a:rPr lang="nl-NL" sz="2800" dirty="0">
                <a:solidFill>
                  <a:srgbClr val="18B0F1"/>
                </a:solidFill>
                <a:latin typeface="Code Light"/>
                <a:cs typeface="Code Light"/>
              </a:rPr>
              <a:t> 500px.com</a:t>
            </a:r>
          </a:p>
        </p:txBody>
      </p:sp>
      <p:pic>
        <p:nvPicPr>
          <p:cNvPr id="8" name="Gelui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5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1"/>
    </mc:Choice>
    <mc:Fallback>
      <p:transition xmlns:p14="http://schemas.microsoft.com/office/powerpoint/2010/main" spd="slow" advTm="798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500px.com</a:t>
            </a:r>
            <a:endParaRPr lang="nl-NL" dirty="0"/>
          </a:p>
        </p:txBody>
      </p:sp>
      <p:pic>
        <p:nvPicPr>
          <p:cNvPr id="4" name="Tijdelijke aanduiding voor inhoud 3" descr="FiveHundredPixels.jpg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7" r="12508" b="8591"/>
          <a:stretch/>
        </p:blipFill>
        <p:spPr>
          <a:xfrm>
            <a:off x="-1" y="-115888"/>
            <a:ext cx="9144001" cy="6973888"/>
          </a:xfrm>
        </p:spPr>
      </p:pic>
      <p:sp>
        <p:nvSpPr>
          <p:cNvPr id="5" name="Tekstvak 4"/>
          <p:cNvSpPr txBox="1"/>
          <p:nvPr/>
        </p:nvSpPr>
        <p:spPr>
          <a:xfrm>
            <a:off x="5678501" y="6242445"/>
            <a:ext cx="3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  <a:latin typeface="Code Light"/>
                <a:cs typeface="Code Light"/>
              </a:rPr>
              <a:t>Hoofdkantoor 500px in Canada</a:t>
            </a:r>
            <a:endParaRPr lang="nl-NL" sz="1400" dirty="0">
              <a:solidFill>
                <a:schemeClr val="bg1"/>
              </a:solidFill>
              <a:latin typeface="Code Light"/>
              <a:cs typeface="Code Light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457200" y="2699219"/>
            <a:ext cx="3310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>
                <a:solidFill>
                  <a:srgbClr val="FFFFFF"/>
                </a:solidFill>
                <a:latin typeface="Code Bold"/>
                <a:cs typeface="Code Bold"/>
              </a:rPr>
              <a:t>Royalty-Free Foto’s</a:t>
            </a:r>
            <a:endParaRPr lang="nl-NL" sz="3600" dirty="0">
              <a:solidFill>
                <a:srgbClr val="FFFFFF"/>
              </a:solidFill>
              <a:latin typeface="Code Bold"/>
              <a:cs typeface="Code Bold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5506278" y="2560721"/>
            <a:ext cx="3734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smtClean="0">
                <a:solidFill>
                  <a:srgbClr val="FFFFFF"/>
                </a:solidFill>
                <a:latin typeface="Code Bold"/>
                <a:cs typeface="Code Bold"/>
              </a:rPr>
              <a:t>Bekijken, Kopen &amp; Verkopen</a:t>
            </a:r>
            <a:endParaRPr lang="nl-NL" sz="4000" b="1" dirty="0">
              <a:solidFill>
                <a:srgbClr val="FFFFFF"/>
              </a:solidFill>
              <a:latin typeface="Code Bold"/>
              <a:cs typeface="Code Bold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767982" y="2247221"/>
            <a:ext cx="150636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 smtClean="0">
                <a:solidFill>
                  <a:schemeClr val="bg1"/>
                </a:solidFill>
                <a:latin typeface="Code Light"/>
                <a:cs typeface="Code Light"/>
              </a:rPr>
              <a:t>&amp;</a:t>
            </a:r>
            <a:endParaRPr lang="nl-NL" sz="16600" dirty="0">
              <a:solidFill>
                <a:schemeClr val="bg1"/>
              </a:solidFill>
              <a:latin typeface="Code Light"/>
              <a:cs typeface="Code Light"/>
            </a:endParaRPr>
          </a:p>
        </p:txBody>
      </p:sp>
      <p:pic>
        <p:nvPicPr>
          <p:cNvPr id="6" name="Gelui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4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57"/>
    </mc:Choice>
    <mc:Fallback>
      <p:transition xmlns:p14="http://schemas.microsoft.com/office/powerpoint/2010/main" spd="slow" advTm="1665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 smtClean="0">
                <a:latin typeface="Code Light"/>
                <a:cs typeface="Code Light"/>
              </a:rPr>
              <a:t>Reciprocity</a:t>
            </a:r>
            <a:r>
              <a:rPr lang="nl-NL" sz="3200" dirty="0" smtClean="0">
                <a:latin typeface="Code Light"/>
                <a:cs typeface="Code Light"/>
              </a:rPr>
              <a:t>/wederkerigheid</a:t>
            </a:r>
            <a:endParaRPr lang="nl-NL" dirty="0">
              <a:latin typeface="Code Light"/>
              <a:cs typeface="Code Light"/>
            </a:endParaRPr>
          </a:p>
        </p:txBody>
      </p:sp>
      <p:pic>
        <p:nvPicPr>
          <p:cNvPr id="4" name="Tijdelijke aanduiding voor inhoud 3" descr="Schermafbeelding 2016-02-20 om 13.29.44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r="19624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3" name="Kader 2"/>
          <p:cNvSpPr/>
          <p:nvPr/>
        </p:nvSpPr>
        <p:spPr>
          <a:xfrm>
            <a:off x="839133" y="1326806"/>
            <a:ext cx="6633688" cy="884538"/>
          </a:xfrm>
          <a:prstGeom prst="frame">
            <a:avLst/>
          </a:prstGeom>
          <a:solidFill>
            <a:srgbClr val="F100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6" name="Gelui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4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84"/>
    </mc:Choice>
    <mc:Fallback>
      <p:transition xmlns:p14="http://schemas.microsoft.com/office/powerpoint/2010/main" spd="slow" advTm="2288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sz="3600" dirty="0" err="1" smtClean="0">
                <a:latin typeface="Code Light"/>
                <a:cs typeface="Code Light"/>
              </a:rPr>
              <a:t>Social</a:t>
            </a:r>
            <a:r>
              <a:rPr lang="nl-NL" sz="3600" dirty="0" smtClean="0">
                <a:latin typeface="Code Light"/>
                <a:cs typeface="Code Light"/>
              </a:rPr>
              <a:t> </a:t>
            </a:r>
            <a:r>
              <a:rPr lang="nl-NL" sz="3600" dirty="0" err="1" smtClean="0">
                <a:latin typeface="Code Light"/>
                <a:cs typeface="Code Light"/>
              </a:rPr>
              <a:t>proof</a:t>
            </a:r>
            <a:r>
              <a:rPr lang="nl-NL" sz="3600" dirty="0" smtClean="0">
                <a:latin typeface="Code Light"/>
                <a:cs typeface="Code Light"/>
              </a:rPr>
              <a:t> / sociale bewijskracht </a:t>
            </a:r>
            <a:endParaRPr lang="nl-NL" dirty="0">
              <a:latin typeface="Code Light"/>
              <a:cs typeface="Code Light"/>
            </a:endParaRPr>
          </a:p>
        </p:txBody>
      </p:sp>
      <p:pic>
        <p:nvPicPr>
          <p:cNvPr id="4" name="Tijdelijke aanduiding voor inhoud 3" descr="Schermafbeelding 2016-02-20 om 13.35.14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 t="3924" r="22" b="23820"/>
          <a:stretch/>
        </p:blipFill>
        <p:spPr>
          <a:xfrm>
            <a:off x="3674042" y="1576401"/>
            <a:ext cx="5469958" cy="4479390"/>
          </a:xfrm>
        </p:spPr>
      </p:pic>
      <p:sp>
        <p:nvSpPr>
          <p:cNvPr id="3" name="Kader 2"/>
          <p:cNvSpPr/>
          <p:nvPr/>
        </p:nvSpPr>
        <p:spPr>
          <a:xfrm>
            <a:off x="6725043" y="3322685"/>
            <a:ext cx="1961757" cy="510310"/>
          </a:xfrm>
          <a:prstGeom prst="frame">
            <a:avLst/>
          </a:prstGeom>
          <a:solidFill>
            <a:srgbClr val="F100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6" name="Afbeelding 5" descr="Schermafbeelding 2016-02-23 om 14.43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2" y="3790921"/>
            <a:ext cx="2629906" cy="2355480"/>
          </a:xfrm>
          <a:prstGeom prst="rect">
            <a:avLst/>
          </a:prstGeom>
        </p:spPr>
      </p:pic>
      <p:pic>
        <p:nvPicPr>
          <p:cNvPr id="7" name="Afbeelding 6" descr="Schermafbeelding 2016-02-23 om 14.45.0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9"/>
          <a:stretch/>
        </p:blipFill>
        <p:spPr>
          <a:xfrm>
            <a:off x="966322" y="1576401"/>
            <a:ext cx="2560305" cy="2214520"/>
          </a:xfrm>
          <a:prstGeom prst="rect">
            <a:avLst/>
          </a:prstGeom>
        </p:spPr>
      </p:pic>
      <p:sp>
        <p:nvSpPr>
          <p:cNvPr id="8" name="Kader 7"/>
          <p:cNvSpPr/>
          <p:nvPr/>
        </p:nvSpPr>
        <p:spPr>
          <a:xfrm>
            <a:off x="2959645" y="1576401"/>
            <a:ext cx="566982" cy="419478"/>
          </a:xfrm>
          <a:prstGeom prst="frame">
            <a:avLst/>
          </a:prstGeom>
          <a:solidFill>
            <a:srgbClr val="F100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9" name="Kader 8"/>
          <p:cNvSpPr/>
          <p:nvPr/>
        </p:nvSpPr>
        <p:spPr>
          <a:xfrm>
            <a:off x="2959645" y="3832995"/>
            <a:ext cx="566983" cy="385568"/>
          </a:xfrm>
          <a:prstGeom prst="frame">
            <a:avLst/>
          </a:prstGeom>
          <a:solidFill>
            <a:srgbClr val="F100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Geluid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5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13"/>
    </mc:Choice>
    <mc:Fallback>
      <p:transition xmlns:p14="http://schemas.microsoft.com/office/powerpoint/2010/main" spd="slow" advTm="2941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Schermafbeelding 2016-02-20 om 17.22.24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" b="2650"/>
          <a:stretch>
            <a:fillRect/>
          </a:stretch>
        </p:blipFill>
        <p:spPr/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l-NL" sz="3600" dirty="0" err="1" smtClean="0">
                <a:latin typeface="Code Light"/>
                <a:cs typeface="Code Light"/>
              </a:rPr>
              <a:t>Sympathy</a:t>
            </a:r>
            <a:r>
              <a:rPr lang="nl-NL" sz="3600" dirty="0" smtClean="0">
                <a:latin typeface="Code Light"/>
                <a:cs typeface="Code Light"/>
              </a:rPr>
              <a:t> / Sympathie</a:t>
            </a:r>
            <a:endParaRPr lang="nl-NL" dirty="0">
              <a:latin typeface="Code Light"/>
              <a:cs typeface="Code Light"/>
            </a:endParaRPr>
          </a:p>
        </p:txBody>
      </p:sp>
      <p:sp>
        <p:nvSpPr>
          <p:cNvPr id="10" name="Kader 9"/>
          <p:cNvSpPr/>
          <p:nvPr/>
        </p:nvSpPr>
        <p:spPr>
          <a:xfrm>
            <a:off x="5760536" y="1145363"/>
            <a:ext cx="3304087" cy="5420626"/>
          </a:xfrm>
          <a:prstGeom prst="frame">
            <a:avLst/>
          </a:prstGeom>
          <a:noFill/>
          <a:ln>
            <a:solidFill>
              <a:srgbClr val="F1009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1" name="Geluid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40"/>
    </mc:Choice>
    <mc:Fallback>
      <p:transition xmlns:p14="http://schemas.microsoft.com/office/powerpoint/2010/main" spd="slow" advTm="1084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Schermafbeelding 2016-02-20 om 13.36.44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2" r="-1"/>
          <a:stretch/>
        </p:blipFill>
        <p:spPr>
          <a:xfrm>
            <a:off x="457200" y="1417638"/>
            <a:ext cx="3892471" cy="5380270"/>
          </a:xfr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l-NL" sz="3600" dirty="0" err="1" smtClean="0">
                <a:latin typeface="Code Light"/>
                <a:cs typeface="Code Light"/>
              </a:rPr>
              <a:t>Authority</a:t>
            </a:r>
            <a:r>
              <a:rPr lang="nl-NL" sz="3600" dirty="0" smtClean="0">
                <a:latin typeface="Code Light"/>
                <a:cs typeface="Code Light"/>
              </a:rPr>
              <a:t> / Autoriteit</a:t>
            </a:r>
            <a:endParaRPr lang="nl-NL" dirty="0">
              <a:latin typeface="Code Light"/>
              <a:cs typeface="Code Light"/>
            </a:endParaRPr>
          </a:p>
        </p:txBody>
      </p:sp>
      <p:pic>
        <p:nvPicPr>
          <p:cNvPr id="6" name="Afbeelding 5" descr="Schermafbeelding 2016-02-20 om 17.29.4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44"/>
          <a:stretch/>
        </p:blipFill>
        <p:spPr>
          <a:xfrm>
            <a:off x="4627053" y="1417638"/>
            <a:ext cx="4059747" cy="5216393"/>
          </a:xfrm>
          <a:prstGeom prst="rect">
            <a:avLst/>
          </a:prstGeom>
        </p:spPr>
      </p:pic>
      <p:sp>
        <p:nvSpPr>
          <p:cNvPr id="2" name="Kader 1"/>
          <p:cNvSpPr/>
          <p:nvPr/>
        </p:nvSpPr>
        <p:spPr>
          <a:xfrm>
            <a:off x="4490977" y="5828874"/>
            <a:ext cx="4285902" cy="827010"/>
          </a:xfrm>
          <a:prstGeom prst="frame">
            <a:avLst/>
          </a:prstGeom>
          <a:solidFill>
            <a:srgbClr val="F100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" name="Kader 2"/>
          <p:cNvSpPr/>
          <p:nvPr/>
        </p:nvSpPr>
        <p:spPr>
          <a:xfrm>
            <a:off x="3390552" y="4082480"/>
            <a:ext cx="959119" cy="986600"/>
          </a:xfrm>
          <a:prstGeom prst="frame">
            <a:avLst/>
          </a:prstGeom>
          <a:solidFill>
            <a:srgbClr val="F100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8" name="Gelui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51"/>
    </mc:Choice>
    <mc:Fallback>
      <p:transition xmlns:p14="http://schemas.microsoft.com/office/powerpoint/2010/main" spd="slow" advTm="2935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jdelijke aanduiding voor inhoud 1" descr="verbetering500xp.jp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" r="14952" b="-75864"/>
          <a:stretch/>
        </p:blipFill>
        <p:spPr>
          <a:xfrm>
            <a:off x="457199" y="1304126"/>
            <a:ext cx="8501113" cy="4822037"/>
          </a:xfr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l-NL" sz="3600" dirty="0" smtClean="0">
                <a:latin typeface="Code Light"/>
                <a:cs typeface="Code Light"/>
              </a:rPr>
              <a:t>Verbeterpunten / Aanbevelingen</a:t>
            </a:r>
            <a:endParaRPr lang="nl-NL" dirty="0">
              <a:latin typeface="Code Light"/>
              <a:cs typeface="Code Light"/>
            </a:endParaRPr>
          </a:p>
        </p:txBody>
      </p:sp>
      <p:sp>
        <p:nvSpPr>
          <p:cNvPr id="4" name="Kader 3"/>
          <p:cNvSpPr/>
          <p:nvPr/>
        </p:nvSpPr>
        <p:spPr>
          <a:xfrm>
            <a:off x="1417455" y="1258765"/>
            <a:ext cx="5715177" cy="419588"/>
          </a:xfrm>
          <a:prstGeom prst="frame">
            <a:avLst/>
          </a:prstGeom>
          <a:solidFill>
            <a:srgbClr val="18B0F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6" name="Afbeelding 5" descr="verbetering500px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09"/>
          <a:stretch/>
        </p:blipFill>
        <p:spPr>
          <a:xfrm>
            <a:off x="487926" y="4048991"/>
            <a:ext cx="8470386" cy="2482978"/>
          </a:xfrm>
          <a:prstGeom prst="rect">
            <a:avLst/>
          </a:prstGeom>
        </p:spPr>
      </p:pic>
      <p:sp>
        <p:nvSpPr>
          <p:cNvPr id="7" name="Kader 6"/>
          <p:cNvSpPr/>
          <p:nvPr/>
        </p:nvSpPr>
        <p:spPr>
          <a:xfrm>
            <a:off x="8345974" y="4693466"/>
            <a:ext cx="498944" cy="419588"/>
          </a:xfrm>
          <a:prstGeom prst="frame">
            <a:avLst/>
          </a:prstGeom>
          <a:solidFill>
            <a:srgbClr val="18B0F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8" name="Gelui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78"/>
    </mc:Choice>
    <mc:Fallback>
      <p:transition xmlns:p14="http://schemas.microsoft.com/office/powerpoint/2010/main" spd="slow" advTm="4657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</TotalTime>
  <Words>40</Words>
  <Application>Microsoft Macintosh PowerPoint</Application>
  <PresentationFormat>Diavoorstelling (4:3)</PresentationFormat>
  <Paragraphs>14</Paragraphs>
  <Slides>7</Slides>
  <Notes>1</Notes>
  <HiddenSlides>0</HiddenSlides>
  <MMClips>7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8" baseType="lpstr">
      <vt:lpstr>Office-thema</vt:lpstr>
      <vt:lpstr> </vt:lpstr>
      <vt:lpstr>500px.com</vt:lpstr>
      <vt:lpstr>Reciprocity/wederkerigheid</vt:lpstr>
      <vt:lpstr>Social proof / sociale bewijskracht </vt:lpstr>
      <vt:lpstr>Sympathy / Sympathie</vt:lpstr>
      <vt:lpstr>Authority / Autoriteit</vt:lpstr>
      <vt:lpstr>Verbeterpunten / Aanbevelingen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Nieuwe gebruiker</dc:creator>
  <cp:lastModifiedBy>Nieuwe gebruiker</cp:lastModifiedBy>
  <cp:revision>10</cp:revision>
  <dcterms:created xsi:type="dcterms:W3CDTF">2016-02-20T16:14:31Z</dcterms:created>
  <dcterms:modified xsi:type="dcterms:W3CDTF">2016-02-23T14:15:53Z</dcterms:modified>
</cp:coreProperties>
</file>